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307" r:id="rId3"/>
    <p:sldId id="303" r:id="rId4"/>
    <p:sldId id="310" r:id="rId5"/>
    <p:sldId id="309" r:id="rId6"/>
    <p:sldId id="311" r:id="rId7"/>
    <p:sldId id="306" r:id="rId8"/>
  </p:sldIdLst>
  <p:sldSz cx="9144000" cy="5143500" type="screen16x9"/>
  <p:notesSz cx="6858000" cy="9144000"/>
  <p:embeddedFontLst>
    <p:embeddedFont>
      <p:font typeface="Anaheim" panose="020B0604020202020204" charset="0"/>
      <p:regular r:id="rId10"/>
    </p:embeddedFont>
    <p:embeddedFont>
      <p:font typeface="Anton" pitchFamily="2" charset="0"/>
      <p:regular r:id="rId11"/>
    </p:embeddedFon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F1D21-918B-4B72-A7B9-BD13313A0F6A}">
  <a:tblStyle styleId="{F90F1D21-918B-4B72-A7B9-BD13313A0F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4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75e30e62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75e30e62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e552fcb8f_0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e552fcb8f_0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91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e552fcb8f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6e552fcb8f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47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e552fcb8f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6e552fcb8f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7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e552fcb8f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6e552fcb8f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71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e552fcb8f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6e552fcb8f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58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6e552fcb8f_1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6e552fcb8f_1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59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28125" y="63706"/>
            <a:ext cx="3478500" cy="30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28300" y="4296400"/>
            <a:ext cx="38040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2" name="Google Shape;12;p2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46" name="Google Shape;46;p6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9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68" name="Google Shape;68;p9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3681725" y="2571746"/>
            <a:ext cx="47421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3681936" y="3625646"/>
            <a:ext cx="47421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 idx="2" hasCustomPrompt="1"/>
          </p:nvPr>
        </p:nvSpPr>
        <p:spPr>
          <a:xfrm>
            <a:off x="1664950" y="759325"/>
            <a:ext cx="2100300" cy="123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0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77" name="Google Shape;77;p10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0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AND_BODY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 flipH="1">
            <a:off x="4306525" y="3802275"/>
            <a:ext cx="41094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877426" y="468350"/>
            <a:ext cx="6538500" cy="16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grpSp>
        <p:nvGrpSpPr>
          <p:cNvPr id="120" name="Google Shape;120;p15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21" name="Google Shape;121;p15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 flipH="1">
            <a:off x="4306525" y="2362375"/>
            <a:ext cx="41094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720000" y="809925"/>
            <a:ext cx="3453000" cy="129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50" name="Google Shape;150;p18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  <a:defRPr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61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ctrTitle"/>
          </p:nvPr>
        </p:nvSpPr>
        <p:spPr>
          <a:xfrm flipH="1">
            <a:off x="728125" y="2968543"/>
            <a:ext cx="4209252" cy="6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0" dirty="0">
                <a:solidFill>
                  <a:schemeClr val="lt1"/>
                </a:solidFill>
                <a:highlight>
                  <a:schemeClr val="lt2"/>
                </a:highlight>
              </a:rPr>
              <a:t>Enveloppe budgetaire</a:t>
            </a:r>
            <a:endParaRPr sz="3150" b="0" dirty="0">
              <a:solidFill>
                <a:schemeClr val="lt1"/>
              </a:solidFill>
              <a:highlight>
                <a:schemeClr val="lt2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 flipH="1">
            <a:off x="728300" y="4087275"/>
            <a:ext cx="3804000" cy="7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13/04/2022</a:t>
            </a:r>
            <a:endParaRPr dirty="0"/>
          </a:p>
        </p:txBody>
      </p:sp>
      <p:sp>
        <p:nvSpPr>
          <p:cNvPr id="222" name="Google Shape;222;p25"/>
          <p:cNvSpPr txBox="1">
            <a:spLocks noGrp="1"/>
          </p:cNvSpPr>
          <p:nvPr>
            <p:ph type="ctrTitle"/>
          </p:nvPr>
        </p:nvSpPr>
        <p:spPr>
          <a:xfrm flipH="1">
            <a:off x="728125" y="63706"/>
            <a:ext cx="3478500" cy="30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 dirty="0">
                <a:solidFill>
                  <a:schemeClr val="lt2"/>
                </a:solidFill>
              </a:rPr>
              <a:t>Keltio</a:t>
            </a:r>
            <a:endParaRPr sz="8900" dirty="0">
              <a:solidFill>
                <a:schemeClr val="dk2"/>
              </a:solidFill>
            </a:endParaRPr>
          </a:p>
        </p:txBody>
      </p:sp>
      <p:pic>
        <p:nvPicPr>
          <p:cNvPr id="12" name="Google Shape;392;p37">
            <a:extLst>
              <a:ext uri="{FF2B5EF4-FFF2-40B4-BE49-F238E27FC236}">
                <a16:creationId xmlns:a16="http://schemas.microsoft.com/office/drawing/2014/main" id="{BF7AC9E7-25D3-466A-AAC4-658CEE8B80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45" t="10205" r="7028" b="10561"/>
          <a:stretch/>
        </p:blipFill>
        <p:spPr>
          <a:xfrm flipH="1">
            <a:off x="5253537" y="901362"/>
            <a:ext cx="3623151" cy="334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>
            <a:spLocks noGrp="1"/>
          </p:cNvSpPr>
          <p:nvPr>
            <p:ph type="title"/>
          </p:nvPr>
        </p:nvSpPr>
        <p:spPr>
          <a:xfrm>
            <a:off x="4078094" y="530413"/>
            <a:ext cx="29541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Hypothèse</a:t>
            </a:r>
            <a:endParaRPr dirty="0"/>
          </a:p>
        </p:txBody>
      </p:sp>
      <p:sp>
        <p:nvSpPr>
          <p:cNvPr id="395" name="Google Shape;395;p37"/>
          <p:cNvSpPr txBox="1">
            <a:spLocks noGrp="1"/>
          </p:cNvSpPr>
          <p:nvPr>
            <p:ph type="subTitle" idx="2"/>
          </p:nvPr>
        </p:nvSpPr>
        <p:spPr>
          <a:xfrm flipH="1">
            <a:off x="4302078" y="1698767"/>
            <a:ext cx="4460144" cy="2601771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indent="0" algn="l"/>
            <a:r>
              <a:rPr lang="fr-FR" sz="1200" dirty="0"/>
              <a:t>Créer un scrappeur avec notifications selon workflow, </a:t>
            </a:r>
          </a:p>
          <a:p>
            <a:pPr marL="0" indent="0" algn="l"/>
            <a:r>
              <a:rPr lang="fr-FR" sz="1200" dirty="0"/>
              <a:t>Le scrappeur est centré sur 1 sport : le basketball.</a:t>
            </a:r>
          </a:p>
          <a:p>
            <a:pPr marL="0" indent="0" algn="l"/>
            <a:endParaRPr lang="fr-FR" sz="1200" dirty="0"/>
          </a:p>
          <a:p>
            <a:pPr marL="0" indent="0" algn="l"/>
            <a:r>
              <a:rPr lang="fr-FR" sz="1200" dirty="0"/>
              <a:t>Créer un bot discord avec une api qui enverra des notifications en fonction de règles définies a l’avance.</a:t>
            </a:r>
          </a:p>
          <a:p>
            <a:pPr marL="0" indent="0" algn="l"/>
            <a:endParaRPr lang="fr-FR" sz="1200" dirty="0"/>
          </a:p>
          <a:p>
            <a:pPr marL="0" indent="0" algn="l"/>
            <a:r>
              <a:rPr lang="fr-FR" sz="1200" dirty="0"/>
              <a:t>Le temps d’une notification doit être de – de 10 secondes.</a:t>
            </a:r>
          </a:p>
          <a:p>
            <a:pPr marL="0" indent="0" algn="l"/>
            <a:endParaRPr lang="fr-FR" sz="1200" dirty="0"/>
          </a:p>
          <a:p>
            <a:pPr marL="0" indent="0" algn="l"/>
            <a:r>
              <a:rPr lang="fr-FR" sz="1200" dirty="0"/>
              <a:t>L’uniformisation des données est réalisée à partir d’un dictionnaire de données fourni par le client</a:t>
            </a:r>
          </a:p>
          <a:p>
            <a:pPr marL="0" indent="0" algn="l"/>
            <a:r>
              <a:rPr lang="fr-FR" sz="1200" dirty="0"/>
              <a:t>(Nous pouvons créer ce formulaire mais cela fera l’objet de coûts supplémentaires)</a:t>
            </a:r>
          </a:p>
          <a:p>
            <a:pPr marL="0" indent="0" algn="l"/>
            <a:endParaRPr lang="fr-FR" sz="1200" dirty="0"/>
          </a:p>
          <a:p>
            <a:pPr marL="0" indent="0" algn="l"/>
            <a:r>
              <a:rPr lang="fr-FR" sz="1200" dirty="0"/>
              <a:t>Inclus 4 ateliers de cadrage : avant lancement, livraison, recette, modification</a:t>
            </a:r>
          </a:p>
        </p:txBody>
      </p:sp>
      <p:pic>
        <p:nvPicPr>
          <p:cNvPr id="20" name="Google Shape;459;p45">
            <a:extLst>
              <a:ext uri="{FF2B5EF4-FFF2-40B4-BE49-F238E27FC236}">
                <a16:creationId xmlns:a16="http://schemas.microsoft.com/office/drawing/2014/main" id="{FC637B8D-17B9-474D-8EB1-1D6487D650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57" t="4926" r="5666" b="16997"/>
          <a:stretch/>
        </p:blipFill>
        <p:spPr>
          <a:xfrm>
            <a:off x="752868" y="1416313"/>
            <a:ext cx="2590913" cy="2103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5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07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Scrappeur &amp; outils</a:t>
            </a:r>
            <a:br>
              <a:rPr lang="en" dirty="0"/>
            </a:b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661" name="Google Shape;661;p66"/>
          <p:cNvGraphicFramePr/>
          <p:nvPr>
            <p:extLst>
              <p:ext uri="{D42A27DB-BD31-4B8C-83A1-F6EECF244321}">
                <p14:modId xmlns:p14="http://schemas.microsoft.com/office/powerpoint/2010/main" val="3258273190"/>
              </p:ext>
            </p:extLst>
          </p:nvPr>
        </p:nvGraphicFramePr>
        <p:xfrm>
          <a:off x="1486214" y="1287370"/>
          <a:ext cx="6171572" cy="3011784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3251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TJM</a:t>
                      </a:r>
                      <a:endParaRPr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S</a:t>
                      </a:r>
                      <a:r>
                        <a:rPr lang="en" sz="9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crapping Winamax</a:t>
                      </a:r>
                      <a:endParaRPr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3450 €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Unibet</a:t>
                      </a:r>
                      <a:endParaRPr lang="fr-FR"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3450 €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63958"/>
                  </a:ext>
                </a:extLst>
              </a:tr>
              <a:tr h="433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Parions sport en ligne</a:t>
                      </a:r>
                      <a:endParaRPr lang="fr-FR"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3450 €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817709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PMU</a:t>
                      </a:r>
                      <a:endParaRPr lang="fr-FR"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3450 €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638631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Bet 365</a:t>
                      </a:r>
                      <a:endParaRPr lang="fr-FR" sz="9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3450 €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99194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Uniformisation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1380 €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37463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Règles de notifications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2070 €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70302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30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20 700 €</a:t>
                      </a:r>
                      <a:endParaRPr sz="9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  <p:pic>
        <p:nvPicPr>
          <p:cNvPr id="662" name="Google Shape;662;p66"/>
          <p:cNvPicPr preferRelativeResize="0"/>
          <p:nvPr/>
        </p:nvPicPr>
        <p:blipFill rotWithShape="1">
          <a:blip r:embed="rId3">
            <a:alphaModFix/>
          </a:blip>
          <a:srcRect l="42779" t="6693" r="44094" b="81710"/>
          <a:stretch/>
        </p:blipFill>
        <p:spPr>
          <a:xfrm rot="10800000" flipH="1">
            <a:off x="7766941" y="779896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919293" y="89152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6"/>
          <p:cNvPicPr preferRelativeResize="0"/>
          <p:nvPr/>
        </p:nvPicPr>
        <p:blipFill rotWithShape="1">
          <a:blip r:embed="rId3">
            <a:alphaModFix/>
          </a:blip>
          <a:srcRect l="47142" t="6693" r="44094" b="81710"/>
          <a:stretch/>
        </p:blipFill>
        <p:spPr>
          <a:xfrm rot="10800000" flipH="1">
            <a:off x="772346" y="42554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8011175" y="436710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42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 discord</a:t>
            </a: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661" name="Google Shape;661;p66"/>
          <p:cNvGraphicFramePr/>
          <p:nvPr>
            <p:extLst>
              <p:ext uri="{D42A27DB-BD31-4B8C-83A1-F6EECF244321}">
                <p14:modId xmlns:p14="http://schemas.microsoft.com/office/powerpoint/2010/main" val="366520007"/>
              </p:ext>
            </p:extLst>
          </p:nvPr>
        </p:nvGraphicFramePr>
        <p:xfrm>
          <a:off x="1410611" y="1287370"/>
          <a:ext cx="6171572" cy="2729847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5121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18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 unitaire</a:t>
                      </a:r>
                      <a:endParaRPr sz="12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Bot discord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A</a:t>
                      </a:r>
                      <a:r>
                        <a:rPr lang="en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vec notifications</a:t>
                      </a:r>
                      <a:endParaRPr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Junior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490 €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1470 €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ton"/>
                        </a:rPr>
                        <a:t>Déploiement discord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Anaheim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1380 €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748870"/>
                  </a:ext>
                </a:extLst>
              </a:tr>
              <a:tr h="443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2850 €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  <p:pic>
        <p:nvPicPr>
          <p:cNvPr id="662" name="Google Shape;662;p66"/>
          <p:cNvPicPr preferRelativeResize="0"/>
          <p:nvPr/>
        </p:nvPicPr>
        <p:blipFill rotWithShape="1">
          <a:blip r:embed="rId3">
            <a:alphaModFix/>
          </a:blip>
          <a:srcRect l="42779" t="6693" r="44094" b="81710"/>
          <a:stretch/>
        </p:blipFill>
        <p:spPr>
          <a:xfrm rot="10800000" flipH="1">
            <a:off x="7766941" y="779896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919293" y="89152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6"/>
          <p:cNvPicPr preferRelativeResize="0"/>
          <p:nvPr/>
        </p:nvPicPr>
        <p:blipFill rotWithShape="1">
          <a:blip r:embed="rId3">
            <a:alphaModFix/>
          </a:blip>
          <a:srcRect l="47142" t="6693" r="44094" b="81710"/>
          <a:stretch/>
        </p:blipFill>
        <p:spPr>
          <a:xfrm rot="10800000" flipH="1">
            <a:off x="772346" y="42554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8011175" y="436710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11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Déploiement et hebergement</a:t>
            </a: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661" name="Google Shape;661;p66"/>
          <p:cNvGraphicFramePr/>
          <p:nvPr>
            <p:extLst>
              <p:ext uri="{D42A27DB-BD31-4B8C-83A1-F6EECF244321}">
                <p14:modId xmlns:p14="http://schemas.microsoft.com/office/powerpoint/2010/main" val="12633594"/>
              </p:ext>
            </p:extLst>
          </p:nvPr>
        </p:nvGraphicFramePr>
        <p:xfrm>
          <a:off x="1410611" y="1287370"/>
          <a:ext cx="6171572" cy="1370105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3736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 unitaire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Déploiement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Serveur dédiés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3490 €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5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3490 € + 90€/mois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  <p:pic>
        <p:nvPicPr>
          <p:cNvPr id="662" name="Google Shape;662;p66"/>
          <p:cNvPicPr preferRelativeResize="0"/>
          <p:nvPr/>
        </p:nvPicPr>
        <p:blipFill rotWithShape="1">
          <a:blip r:embed="rId3">
            <a:alphaModFix/>
          </a:blip>
          <a:srcRect l="42779" t="6693" r="44094" b="81710"/>
          <a:stretch/>
        </p:blipFill>
        <p:spPr>
          <a:xfrm rot="10800000" flipH="1">
            <a:off x="7766941" y="779896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919293" y="89152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6"/>
          <p:cNvPicPr preferRelativeResize="0"/>
          <p:nvPr/>
        </p:nvPicPr>
        <p:blipFill rotWithShape="1">
          <a:blip r:embed="rId3">
            <a:alphaModFix/>
          </a:blip>
          <a:srcRect l="47142" t="6693" r="44094" b="81710"/>
          <a:stretch/>
        </p:blipFill>
        <p:spPr>
          <a:xfrm rot="10800000" flipH="1">
            <a:off x="772346" y="42554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8011175" y="4367100"/>
            <a:ext cx="254775" cy="395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661;p66">
            <a:extLst>
              <a:ext uri="{FF2B5EF4-FFF2-40B4-BE49-F238E27FC236}">
                <a16:creationId xmlns:a16="http://schemas.microsoft.com/office/drawing/2014/main" id="{3FBFAAD5-A3A4-4857-92B3-E289E9C17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889089"/>
              </p:ext>
            </p:extLst>
          </p:nvPr>
        </p:nvGraphicFramePr>
        <p:xfrm>
          <a:off x="1410611" y="3102075"/>
          <a:ext cx="6171572" cy="1158365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28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 unitaire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Déploiement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ton"/>
                          <a:cs typeface="Anton"/>
                          <a:sym typeface="Anaheim"/>
                        </a:rPr>
                        <a:t>Devops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20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690 €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13 800 €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20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13 800 € + 750€/mois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ABA1903-3B41-4813-827F-444215AE716B}"/>
              </a:ext>
            </a:extLst>
          </p:cNvPr>
          <p:cNvSpPr txBox="1"/>
          <p:nvPr/>
        </p:nvSpPr>
        <p:spPr>
          <a:xfrm>
            <a:off x="1290637" y="28150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Option 2</a:t>
            </a:r>
            <a:endParaRPr lang="fr-FR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3BF842-B93A-4C80-83C7-7E047F5BBC87}"/>
              </a:ext>
            </a:extLst>
          </p:cNvPr>
          <p:cNvSpPr txBox="1"/>
          <p:nvPr/>
        </p:nvSpPr>
        <p:spPr>
          <a:xfrm>
            <a:off x="1358826" y="97959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Option 1</a:t>
            </a:r>
            <a:endParaRPr lang="fr-FR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47945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Maintenance et cadrage</a:t>
            </a: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661" name="Google Shape;661;p66"/>
          <p:cNvGraphicFramePr/>
          <p:nvPr>
            <p:extLst>
              <p:ext uri="{D42A27DB-BD31-4B8C-83A1-F6EECF244321}">
                <p14:modId xmlns:p14="http://schemas.microsoft.com/office/powerpoint/2010/main" val="2141134124"/>
              </p:ext>
            </p:extLst>
          </p:nvPr>
        </p:nvGraphicFramePr>
        <p:xfrm>
          <a:off x="1410611" y="1287370"/>
          <a:ext cx="6171572" cy="2103000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2859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 unitaire</a:t>
                      </a:r>
                      <a:endParaRPr lang="fr-FR"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Maintenance outils et serveurs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10 % projet / an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10 % projet / an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10 % projet / an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Maintenance scraping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2 jours / modification scrappeur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490 €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980 € / modification scrappeur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89244"/>
                  </a:ext>
                </a:extLst>
              </a:tr>
              <a:tr h="676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10 % projet / 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980 € / modification scrappeur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  <p:pic>
        <p:nvPicPr>
          <p:cNvPr id="662" name="Google Shape;662;p66"/>
          <p:cNvPicPr preferRelativeResize="0"/>
          <p:nvPr/>
        </p:nvPicPr>
        <p:blipFill rotWithShape="1">
          <a:blip r:embed="rId3">
            <a:alphaModFix/>
          </a:blip>
          <a:srcRect l="42779" t="6693" r="44094" b="81710"/>
          <a:stretch/>
        </p:blipFill>
        <p:spPr>
          <a:xfrm rot="10800000" flipH="1">
            <a:off x="7766941" y="779896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919293" y="89152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6"/>
          <p:cNvPicPr preferRelativeResize="0"/>
          <p:nvPr/>
        </p:nvPicPr>
        <p:blipFill rotWithShape="1">
          <a:blip r:embed="rId3">
            <a:alphaModFix/>
          </a:blip>
          <a:srcRect l="47142" t="6693" r="44094" b="81710"/>
          <a:stretch/>
        </p:blipFill>
        <p:spPr>
          <a:xfrm rot="10800000" flipH="1">
            <a:off x="772346" y="42554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6"/>
          <p:cNvPicPr preferRelativeResize="0"/>
          <p:nvPr/>
        </p:nvPicPr>
        <p:blipFill rotWithShape="1">
          <a:blip r:embed="rId3">
            <a:alphaModFix/>
          </a:blip>
          <a:srcRect l="50634" t="9752" r="43731" b="81493"/>
          <a:stretch/>
        </p:blipFill>
        <p:spPr>
          <a:xfrm rot="10800000" flipH="1">
            <a:off x="8011175" y="4367100"/>
            <a:ext cx="254775" cy="395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661;p66">
            <a:extLst>
              <a:ext uri="{FF2B5EF4-FFF2-40B4-BE49-F238E27FC236}">
                <a16:creationId xmlns:a16="http://schemas.microsoft.com/office/drawing/2014/main" id="{5E65C0D2-8D57-4843-845A-2689E2BE3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116978"/>
              </p:ext>
            </p:extLst>
          </p:nvPr>
        </p:nvGraphicFramePr>
        <p:xfrm>
          <a:off x="1410611" y="3487644"/>
          <a:ext cx="6171572" cy="1167574"/>
        </p:xfrm>
        <a:graphic>
          <a:graphicData uri="http://schemas.openxmlformats.org/drawingml/2006/table">
            <a:tbl>
              <a:tblPr>
                <a:noFill/>
                <a:tableStyleId>{F90F1D21-918B-4B72-A7B9-BD13313A0F6A}</a:tableStyleId>
              </a:tblPr>
              <a:tblGrid>
                <a:gridCol w="154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780621682"/>
                    </a:ext>
                  </a:extLst>
                </a:gridCol>
              </a:tblGrid>
              <a:tr h="3121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Jours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 unitaire</a:t>
                      </a:r>
                      <a:endParaRPr lang="fr-FR"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Montant HT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Ateliers et Cadrage</a:t>
                      </a:r>
                      <a:endParaRPr sz="1000" dirty="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4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990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3 960 €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Total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4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1000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3 960 €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3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05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1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Planning macro</a:t>
            </a:r>
            <a:endParaRPr dirty="0"/>
          </a:p>
        </p:txBody>
      </p:sp>
      <p:graphicFrame>
        <p:nvGraphicFramePr>
          <p:cNvPr id="35" name="Google Shape;2298;p246">
            <a:extLst>
              <a:ext uri="{FF2B5EF4-FFF2-40B4-BE49-F238E27FC236}">
                <a16:creationId xmlns:a16="http://schemas.microsoft.com/office/drawing/2014/main" id="{CB96BCAD-EDE3-41F8-8E02-72DA52B75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149942"/>
              </p:ext>
            </p:extLst>
          </p:nvPr>
        </p:nvGraphicFramePr>
        <p:xfrm>
          <a:off x="650240" y="1347244"/>
          <a:ext cx="8155395" cy="29795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3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36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05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J1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J2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J3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J4</a:t>
                      </a:r>
                      <a:endParaRPr sz="900" b="0" i="0" u="none" strike="noStrike" kern="1200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J5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J6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J7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J8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J9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J10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J11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J12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Montserrat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    J13</a:t>
                      </a:r>
                      <a:endParaRPr sz="2000" u="none" strike="noStrike" cap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    J14</a:t>
                      </a:r>
                      <a:endParaRPr sz="2000" u="none" strike="noStrike" cap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900" b="0" i="0" u="none" strike="noStrike" cap="none" dirty="0">
                          <a:solidFill>
                            <a:schemeClr val="dk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Montserrat"/>
                        </a:rPr>
                        <a:t>    J15</a:t>
                      </a:r>
                      <a:endParaRPr lang="fr-FR" sz="2000" u="none" strike="noStrike" cap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63" marR="5363" marT="5363" marB="536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0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999999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ts val="500"/>
                        <a:buFont typeface="Noto Sans Symbols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400" b="1" i="0" u="none" strike="noStrike" cap="none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63" marR="5363" marT="5363" marB="5363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Google Shape;2303;p246">
            <a:extLst>
              <a:ext uri="{FF2B5EF4-FFF2-40B4-BE49-F238E27FC236}">
                <a16:creationId xmlns:a16="http://schemas.microsoft.com/office/drawing/2014/main" id="{86A6BFC1-5ECB-45EB-808E-9391D86F9EE3}"/>
              </a:ext>
            </a:extLst>
          </p:cNvPr>
          <p:cNvSpPr/>
          <p:nvPr/>
        </p:nvSpPr>
        <p:spPr>
          <a:xfrm>
            <a:off x="650241" y="1835893"/>
            <a:ext cx="554672" cy="305327"/>
          </a:xfrm>
          <a:prstGeom prst="homePlate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6750" rIns="0" bIns="17138" anchor="ctr" anchorCtr="0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Cadrage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(1 </a:t>
            </a:r>
            <a:r>
              <a:rPr lang="fr" sz="700" b="1" kern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jours)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7" name="Google Shape;2303;p246">
            <a:extLst>
              <a:ext uri="{FF2B5EF4-FFF2-40B4-BE49-F238E27FC236}">
                <a16:creationId xmlns:a16="http://schemas.microsoft.com/office/drawing/2014/main" id="{0E71E56D-E3D0-4D2D-8FFC-7B0B17B4A19C}"/>
              </a:ext>
            </a:extLst>
          </p:cNvPr>
          <p:cNvSpPr/>
          <p:nvPr/>
        </p:nvSpPr>
        <p:spPr>
          <a:xfrm>
            <a:off x="1204913" y="2179635"/>
            <a:ext cx="7600722" cy="30532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6750" rIns="0" bIns="17138" anchor="ctr" anchorCtr="0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Scrapping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(14 jours)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grpSp>
        <p:nvGrpSpPr>
          <p:cNvPr id="60" name="Google Shape;2318;p246">
            <a:extLst>
              <a:ext uri="{FF2B5EF4-FFF2-40B4-BE49-F238E27FC236}">
                <a16:creationId xmlns:a16="http://schemas.microsoft.com/office/drawing/2014/main" id="{9FBC3639-A8ED-4F93-8E5D-BC4FB0173383}"/>
              </a:ext>
            </a:extLst>
          </p:cNvPr>
          <p:cNvGrpSpPr/>
          <p:nvPr/>
        </p:nvGrpSpPr>
        <p:grpSpPr>
          <a:xfrm>
            <a:off x="842591" y="1571739"/>
            <a:ext cx="171804" cy="193624"/>
            <a:chOff x="-662987" y="1759813"/>
            <a:chExt cx="448437" cy="462673"/>
          </a:xfrm>
        </p:grpSpPr>
        <p:sp>
          <p:nvSpPr>
            <p:cNvPr id="61" name="Google Shape;2319;p246">
              <a:extLst>
                <a:ext uri="{FF2B5EF4-FFF2-40B4-BE49-F238E27FC236}">
                  <a16:creationId xmlns:a16="http://schemas.microsoft.com/office/drawing/2014/main" id="{68B7D2F9-A212-434A-B189-25A303DD18E9}"/>
                </a:ext>
              </a:extLst>
            </p:cNvPr>
            <p:cNvSpPr/>
            <p:nvPr/>
          </p:nvSpPr>
          <p:spPr>
            <a:xfrm>
              <a:off x="-438769" y="1966027"/>
              <a:ext cx="224219" cy="226102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62" name="Google Shape;2320;p246">
              <a:extLst>
                <a:ext uri="{FF2B5EF4-FFF2-40B4-BE49-F238E27FC236}">
                  <a16:creationId xmlns:a16="http://schemas.microsoft.com/office/drawing/2014/main" id="{7DC91D8A-096D-4D67-AA0A-F98F6F2DC672}"/>
                </a:ext>
              </a:extLst>
            </p:cNvPr>
            <p:cNvSpPr/>
            <p:nvPr/>
          </p:nvSpPr>
          <p:spPr>
            <a:xfrm>
              <a:off x="-662987" y="1759813"/>
              <a:ext cx="372998" cy="462673"/>
            </a:xfrm>
            <a:custGeom>
              <a:avLst/>
              <a:gdLst/>
              <a:ahLst/>
              <a:cxnLst/>
              <a:rect l="l" t="t" r="r" b="b"/>
              <a:pathLst>
                <a:path w="148" h="184" extrusionOk="0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63" name="Google Shape;2321;p246">
              <a:extLst>
                <a:ext uri="{FF2B5EF4-FFF2-40B4-BE49-F238E27FC236}">
                  <a16:creationId xmlns:a16="http://schemas.microsoft.com/office/drawing/2014/main" id="{AECD5C25-B148-46E0-814D-38FCD7357F97}"/>
                </a:ext>
              </a:extLst>
            </p:cNvPr>
            <p:cNvSpPr/>
            <p:nvPr/>
          </p:nvSpPr>
          <p:spPr>
            <a:xfrm>
              <a:off x="-662987" y="1759813"/>
              <a:ext cx="141288" cy="144463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4" name="Google Shape;2318;p246">
            <a:extLst>
              <a:ext uri="{FF2B5EF4-FFF2-40B4-BE49-F238E27FC236}">
                <a16:creationId xmlns:a16="http://schemas.microsoft.com/office/drawing/2014/main" id="{D8BD8BB7-A75E-4947-B1B6-7EBD09A3DED4}"/>
              </a:ext>
            </a:extLst>
          </p:cNvPr>
          <p:cNvGrpSpPr/>
          <p:nvPr/>
        </p:nvGrpSpPr>
        <p:grpSpPr>
          <a:xfrm>
            <a:off x="6307283" y="1901187"/>
            <a:ext cx="171804" cy="193624"/>
            <a:chOff x="-662987" y="1759813"/>
            <a:chExt cx="448437" cy="462673"/>
          </a:xfrm>
        </p:grpSpPr>
        <p:sp>
          <p:nvSpPr>
            <p:cNvPr id="48" name="Google Shape;2319;p246">
              <a:extLst>
                <a:ext uri="{FF2B5EF4-FFF2-40B4-BE49-F238E27FC236}">
                  <a16:creationId xmlns:a16="http://schemas.microsoft.com/office/drawing/2014/main" id="{E2224DBD-B24C-458F-A3FE-05B272DF362F}"/>
                </a:ext>
              </a:extLst>
            </p:cNvPr>
            <p:cNvSpPr/>
            <p:nvPr/>
          </p:nvSpPr>
          <p:spPr>
            <a:xfrm>
              <a:off x="-438769" y="1966027"/>
              <a:ext cx="224219" cy="226102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49" name="Google Shape;2320;p246">
              <a:extLst>
                <a:ext uri="{FF2B5EF4-FFF2-40B4-BE49-F238E27FC236}">
                  <a16:creationId xmlns:a16="http://schemas.microsoft.com/office/drawing/2014/main" id="{B7E566C7-CD66-482C-B596-F621B5EC136D}"/>
                </a:ext>
              </a:extLst>
            </p:cNvPr>
            <p:cNvSpPr/>
            <p:nvPr/>
          </p:nvSpPr>
          <p:spPr>
            <a:xfrm>
              <a:off x="-662987" y="1759813"/>
              <a:ext cx="372998" cy="462673"/>
            </a:xfrm>
            <a:custGeom>
              <a:avLst/>
              <a:gdLst/>
              <a:ahLst/>
              <a:cxnLst/>
              <a:rect l="l" t="t" r="r" b="b"/>
              <a:pathLst>
                <a:path w="148" h="184" extrusionOk="0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50" name="Google Shape;2321;p246">
              <a:extLst>
                <a:ext uri="{FF2B5EF4-FFF2-40B4-BE49-F238E27FC236}">
                  <a16:creationId xmlns:a16="http://schemas.microsoft.com/office/drawing/2014/main" id="{9704FAEB-84E2-4CF5-B07F-2AB5A00F4DAE}"/>
                </a:ext>
              </a:extLst>
            </p:cNvPr>
            <p:cNvSpPr/>
            <p:nvPr/>
          </p:nvSpPr>
          <p:spPr>
            <a:xfrm>
              <a:off x="-662987" y="1759813"/>
              <a:ext cx="141288" cy="144463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1" name="Google Shape;2318;p246">
            <a:extLst>
              <a:ext uri="{FF2B5EF4-FFF2-40B4-BE49-F238E27FC236}">
                <a16:creationId xmlns:a16="http://schemas.microsoft.com/office/drawing/2014/main" id="{DC87BB7A-B218-43C9-9DF5-35DF2DBD261C}"/>
              </a:ext>
            </a:extLst>
          </p:cNvPr>
          <p:cNvGrpSpPr/>
          <p:nvPr/>
        </p:nvGrpSpPr>
        <p:grpSpPr>
          <a:xfrm>
            <a:off x="4172349" y="1907698"/>
            <a:ext cx="171804" cy="193624"/>
            <a:chOff x="-662987" y="1759813"/>
            <a:chExt cx="448437" cy="462673"/>
          </a:xfrm>
        </p:grpSpPr>
        <p:sp>
          <p:nvSpPr>
            <p:cNvPr id="52" name="Google Shape;2319;p246">
              <a:extLst>
                <a:ext uri="{FF2B5EF4-FFF2-40B4-BE49-F238E27FC236}">
                  <a16:creationId xmlns:a16="http://schemas.microsoft.com/office/drawing/2014/main" id="{AAF6008D-7A8A-4564-9B03-42D14B70ED80}"/>
                </a:ext>
              </a:extLst>
            </p:cNvPr>
            <p:cNvSpPr/>
            <p:nvPr/>
          </p:nvSpPr>
          <p:spPr>
            <a:xfrm>
              <a:off x="-438769" y="1966027"/>
              <a:ext cx="224219" cy="226102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58" name="Google Shape;2320;p246">
              <a:extLst>
                <a:ext uri="{FF2B5EF4-FFF2-40B4-BE49-F238E27FC236}">
                  <a16:creationId xmlns:a16="http://schemas.microsoft.com/office/drawing/2014/main" id="{8E96B6FD-79E8-41BB-AD76-0C747149AE7C}"/>
                </a:ext>
              </a:extLst>
            </p:cNvPr>
            <p:cNvSpPr/>
            <p:nvPr/>
          </p:nvSpPr>
          <p:spPr>
            <a:xfrm>
              <a:off x="-662987" y="1759813"/>
              <a:ext cx="372998" cy="462673"/>
            </a:xfrm>
            <a:custGeom>
              <a:avLst/>
              <a:gdLst/>
              <a:ahLst/>
              <a:cxnLst/>
              <a:rect l="l" t="t" r="r" b="b"/>
              <a:pathLst>
                <a:path w="148" h="184" extrusionOk="0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64" name="Google Shape;2321;p246">
              <a:extLst>
                <a:ext uri="{FF2B5EF4-FFF2-40B4-BE49-F238E27FC236}">
                  <a16:creationId xmlns:a16="http://schemas.microsoft.com/office/drawing/2014/main" id="{4AB046AC-9CF2-40C2-A261-3A082F8E997D}"/>
                </a:ext>
              </a:extLst>
            </p:cNvPr>
            <p:cNvSpPr/>
            <p:nvPr/>
          </p:nvSpPr>
          <p:spPr>
            <a:xfrm>
              <a:off x="-662987" y="1759813"/>
              <a:ext cx="141288" cy="144463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5" name="Google Shape;2318;p246">
            <a:extLst>
              <a:ext uri="{FF2B5EF4-FFF2-40B4-BE49-F238E27FC236}">
                <a16:creationId xmlns:a16="http://schemas.microsoft.com/office/drawing/2014/main" id="{7D15ACB2-C57E-43E7-B5A6-EE7845FD8B5C}"/>
              </a:ext>
            </a:extLst>
          </p:cNvPr>
          <p:cNvGrpSpPr/>
          <p:nvPr/>
        </p:nvGrpSpPr>
        <p:grpSpPr>
          <a:xfrm>
            <a:off x="8445181" y="1897184"/>
            <a:ext cx="171804" cy="193624"/>
            <a:chOff x="-662987" y="1759813"/>
            <a:chExt cx="448437" cy="462673"/>
          </a:xfrm>
        </p:grpSpPr>
        <p:sp>
          <p:nvSpPr>
            <p:cNvPr id="66" name="Google Shape;2319;p246">
              <a:extLst>
                <a:ext uri="{FF2B5EF4-FFF2-40B4-BE49-F238E27FC236}">
                  <a16:creationId xmlns:a16="http://schemas.microsoft.com/office/drawing/2014/main" id="{43BF5508-6421-40FA-A7FA-B2FEAF5E3D5A}"/>
                </a:ext>
              </a:extLst>
            </p:cNvPr>
            <p:cNvSpPr/>
            <p:nvPr/>
          </p:nvSpPr>
          <p:spPr>
            <a:xfrm>
              <a:off x="-438769" y="1966027"/>
              <a:ext cx="224219" cy="226102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67" name="Google Shape;2320;p246">
              <a:extLst>
                <a:ext uri="{FF2B5EF4-FFF2-40B4-BE49-F238E27FC236}">
                  <a16:creationId xmlns:a16="http://schemas.microsoft.com/office/drawing/2014/main" id="{9BED093E-F01C-4977-BE8F-51C6546B4190}"/>
                </a:ext>
              </a:extLst>
            </p:cNvPr>
            <p:cNvSpPr/>
            <p:nvPr/>
          </p:nvSpPr>
          <p:spPr>
            <a:xfrm>
              <a:off x="-662987" y="1759813"/>
              <a:ext cx="372998" cy="462673"/>
            </a:xfrm>
            <a:custGeom>
              <a:avLst/>
              <a:gdLst/>
              <a:ahLst/>
              <a:cxnLst/>
              <a:rect l="l" t="t" r="r" b="b"/>
              <a:pathLst>
                <a:path w="148" h="184" extrusionOk="0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68" name="Google Shape;2321;p246">
              <a:extLst>
                <a:ext uri="{FF2B5EF4-FFF2-40B4-BE49-F238E27FC236}">
                  <a16:creationId xmlns:a16="http://schemas.microsoft.com/office/drawing/2014/main" id="{5CAA3468-37C6-4F1F-A0F8-FB4932C6089B}"/>
                </a:ext>
              </a:extLst>
            </p:cNvPr>
            <p:cNvSpPr/>
            <p:nvPr/>
          </p:nvSpPr>
          <p:spPr>
            <a:xfrm>
              <a:off x="-662987" y="1759813"/>
              <a:ext cx="141288" cy="144463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9" name="Google Shape;2303;p246">
            <a:extLst>
              <a:ext uri="{FF2B5EF4-FFF2-40B4-BE49-F238E27FC236}">
                <a16:creationId xmlns:a16="http://schemas.microsoft.com/office/drawing/2014/main" id="{22E91867-2546-4292-967D-BB700C5C30F7}"/>
              </a:ext>
            </a:extLst>
          </p:cNvPr>
          <p:cNvSpPr/>
          <p:nvPr/>
        </p:nvSpPr>
        <p:spPr>
          <a:xfrm>
            <a:off x="3913792" y="2496090"/>
            <a:ext cx="2690812" cy="30532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6750" rIns="0" bIns="17138" anchor="ctr" anchorCtr="0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Bot discord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(5 jours)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1" name="Google Shape;2303;p246">
            <a:extLst>
              <a:ext uri="{FF2B5EF4-FFF2-40B4-BE49-F238E27FC236}">
                <a16:creationId xmlns:a16="http://schemas.microsoft.com/office/drawing/2014/main" id="{F73BE3F2-32D6-4EB0-ABAA-3C7760115461}"/>
              </a:ext>
            </a:extLst>
          </p:cNvPr>
          <p:cNvSpPr/>
          <p:nvPr/>
        </p:nvSpPr>
        <p:spPr>
          <a:xfrm>
            <a:off x="1204913" y="2909495"/>
            <a:ext cx="2708879" cy="30532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6750" rIns="0" bIns="17138" anchor="ctr" anchorCtr="0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Déploiement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(5 jours)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026583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 Design Project Proposal by Slidesgo">
  <a:themeElements>
    <a:clrScheme name="Simple Light">
      <a:dk1>
        <a:srgbClr val="F3F3F3"/>
      </a:dk1>
      <a:lt1>
        <a:srgbClr val="434343"/>
      </a:lt1>
      <a:dk2>
        <a:srgbClr val="0F4C81"/>
      </a:dk2>
      <a:lt2>
        <a:srgbClr val="98BEE0"/>
      </a:lt2>
      <a:accent1>
        <a:srgbClr val="C5D8E9"/>
      </a:accent1>
      <a:accent2>
        <a:srgbClr val="F3F3F3"/>
      </a:accent2>
      <a:accent3>
        <a:srgbClr val="434343"/>
      </a:accent3>
      <a:accent4>
        <a:srgbClr val="0F4C81"/>
      </a:accent4>
      <a:accent5>
        <a:srgbClr val="98BEE0"/>
      </a:accent5>
      <a:accent6>
        <a:srgbClr val="C5D8E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369</Words>
  <Application>Microsoft Office PowerPoint</Application>
  <PresentationFormat>Affichage à l'écran (16:9)</PresentationFormat>
  <Paragraphs>149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Verdana</vt:lpstr>
      <vt:lpstr>Anton</vt:lpstr>
      <vt:lpstr>Arial</vt:lpstr>
      <vt:lpstr>Anaheim</vt:lpstr>
      <vt:lpstr>Roboto Slab</vt:lpstr>
      <vt:lpstr>Noto Sans Symbols</vt:lpstr>
      <vt:lpstr>DM Sans</vt:lpstr>
      <vt:lpstr>Graphic Design Project Proposal by Slidesgo</vt:lpstr>
      <vt:lpstr>Enveloppe budgetaire</vt:lpstr>
      <vt:lpstr>Hypothèse</vt:lpstr>
      <vt:lpstr>Scrappeur &amp; outils </vt:lpstr>
      <vt:lpstr>Bot discord</vt:lpstr>
      <vt:lpstr>Déploiement et hebergement</vt:lpstr>
      <vt:lpstr>Maintenance et cadrage</vt:lpstr>
      <vt:lpstr>Planning macro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commercial</dc:title>
  <dc:creator>Alizée Boussac</dc:creator>
  <cp:lastModifiedBy>Yannick Hillion</cp:lastModifiedBy>
  <cp:revision>11</cp:revision>
  <dcterms:modified xsi:type="dcterms:W3CDTF">2022-04-13T22:37:05Z</dcterms:modified>
</cp:coreProperties>
</file>